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448" r:id="rId5"/>
    <p:sldId id="2450" r:id="rId6"/>
    <p:sldId id="2454" r:id="rId7"/>
    <p:sldId id="257" r:id="rId8"/>
    <p:sldId id="258" r:id="rId9"/>
    <p:sldId id="2468" r:id="rId10"/>
    <p:sldId id="2452" r:id="rId11"/>
    <p:sldId id="2453" r:id="rId12"/>
    <p:sldId id="260" r:id="rId13"/>
    <p:sldId id="2455" r:id="rId14"/>
    <p:sldId id="2456" r:id="rId15"/>
    <p:sldId id="2457" r:id="rId16"/>
    <p:sldId id="261" r:id="rId17"/>
    <p:sldId id="2458" r:id="rId18"/>
    <p:sldId id="2459" r:id="rId19"/>
    <p:sldId id="2460" r:id="rId20"/>
    <p:sldId id="2461" r:id="rId21"/>
    <p:sldId id="2462" r:id="rId22"/>
    <p:sldId id="2463" r:id="rId23"/>
    <p:sldId id="2464" r:id="rId24"/>
    <p:sldId id="2465" r:id="rId25"/>
    <p:sldId id="2466" r:id="rId26"/>
    <p:sldId id="2470" r:id="rId27"/>
    <p:sldId id="2467" r:id="rId28"/>
    <p:sldId id="2469" r:id="rId29"/>
    <p:sldId id="243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F52"/>
    <a:srgbClr val="01023B"/>
    <a:srgbClr val="898989"/>
    <a:srgbClr val="2F3342"/>
    <a:srgbClr val="2C2153"/>
    <a:srgbClr val="E99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9DA4C-28F4-4226-B0C7-D1916AA47311}" v="527" dt="2022-02-23T19:41:33.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5033" autoAdjust="0"/>
  </p:normalViewPr>
  <p:slideViewPr>
    <p:cSldViewPr snapToGrid="0">
      <p:cViewPr varScale="1">
        <p:scale>
          <a:sx n="86" d="100"/>
          <a:sy n="86" d="100"/>
        </p:scale>
        <p:origin x="523" y="58"/>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2/23/2022</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2/23/2022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2/23/2022</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97226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 id="2147483681" r:id="rId12"/>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p:txBody>
          <a:bodyPr/>
          <a:lstStyle/>
          <a:p>
            <a:r>
              <a:rPr lang="en-US" dirty="0"/>
              <a:t>By: Maricia Epps</a:t>
            </a:r>
          </a:p>
        </p:txBody>
      </p:sp>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p:txBody>
          <a:bodyPr/>
          <a:lstStyle/>
          <a:p>
            <a:r>
              <a:rPr lang="en-US" dirty="0"/>
              <a:t>Weather Data Analysis System</a:t>
            </a:r>
          </a:p>
        </p:txBody>
      </p:sp>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0D15BE6A-C2E6-4311-8AC2-AE6FDBD5C16F}"/>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l">
              <a:lnSpc>
                <a:spcPct val="90000"/>
              </a:lnSpc>
              <a:spcBef>
                <a:spcPct val="0"/>
              </a:spcBef>
            </a:pPr>
            <a:r>
              <a:rPr lang="en-US" sz="4800" kern="1200" dirty="0">
                <a:solidFill>
                  <a:srgbClr val="FFFFFF"/>
                </a:solidFill>
                <a:latin typeface="+mj-lt"/>
                <a:ea typeface="+mj-ea"/>
                <a:cs typeface="+mj-cs"/>
              </a:rPr>
              <a:t>Querying the database with </a:t>
            </a:r>
            <a:r>
              <a:rPr lang="en-US" sz="4800" kern="1200">
                <a:solidFill>
                  <a:srgbClr val="FFFFFF"/>
                </a:solidFill>
                <a:latin typeface="+mj-lt"/>
                <a:ea typeface="+mj-ea"/>
                <a:cs typeface="+mj-cs"/>
              </a:rPr>
              <a:t>sql</a:t>
            </a:r>
            <a:endParaRPr lang="en-US" sz="48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7FC03DE2-A784-4E86-8760-BD991C0AE010}"/>
              </a:ext>
            </a:extLst>
          </p:cNvPr>
          <p:cNvSpPr txBox="1"/>
          <p:nvPr/>
        </p:nvSpPr>
        <p:spPr>
          <a:xfrm>
            <a:off x="719847" y="4824919"/>
            <a:ext cx="7315200" cy="369332"/>
          </a:xfrm>
          <a:prstGeom prst="rect">
            <a:avLst/>
          </a:prstGeom>
          <a:noFill/>
        </p:spPr>
        <p:txBody>
          <a:bodyPr wrap="square" rtlCol="0">
            <a:spAutoFit/>
          </a:bodyPr>
          <a:lstStyle/>
          <a:p>
            <a:r>
              <a:rPr lang="en-US" dirty="0"/>
              <a:t>Using Python issue SQL commands to the database and view the results.</a:t>
            </a:r>
          </a:p>
        </p:txBody>
      </p:sp>
    </p:spTree>
    <p:extLst>
      <p:ext uri="{BB962C8B-B14F-4D97-AF65-F5344CB8AC3E}">
        <p14:creationId xmlns:p14="http://schemas.microsoft.com/office/powerpoint/2010/main" val="16028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908454" y="1360481"/>
            <a:ext cx="4605340" cy="2387600"/>
          </a:xfrm>
        </p:spPr>
        <p:txBody>
          <a:bodyPr vert="horz" lIns="91440" tIns="45720" rIns="91440" bIns="45720" rtlCol="0" anchor="b">
            <a:normAutofit/>
          </a:bodyPr>
          <a:lstStyle/>
          <a:p>
            <a:pPr algn="l">
              <a:lnSpc>
                <a:spcPct val="90000"/>
              </a:lnSpc>
            </a:pPr>
            <a:r>
              <a:rPr lang="en-US" sz="3900" kern="1200" dirty="0">
                <a:solidFill>
                  <a:schemeClr val="bg1"/>
                </a:solidFill>
                <a:latin typeface="+mj-lt"/>
                <a:ea typeface="+mj-ea"/>
                <a:cs typeface="+mj-cs"/>
              </a:rPr>
              <a:t>Query to retrieve all columns and all rows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908454" y="3840156"/>
            <a:ext cx="4605340" cy="1655762"/>
          </a:xfrm>
        </p:spPr>
        <p:txBody>
          <a:bodyPr vert="horz" lIns="91440" tIns="45720" rIns="91440" bIns="45720" rtlCol="0">
            <a:normAutofit/>
          </a:bodyPr>
          <a:lstStyle/>
          <a:p>
            <a:pPr>
              <a:lnSpc>
                <a:spcPct val="90000"/>
              </a:lnSpc>
            </a:pPr>
            <a:r>
              <a:rPr lang="en-US" sz="2000" kern="1200" dirty="0">
                <a:solidFill>
                  <a:schemeClr val="bg1"/>
                </a:solidFill>
                <a:latin typeface="+mn-lt"/>
                <a:ea typeface="+mn-ea"/>
                <a:cs typeface="+mn-cs"/>
              </a:rPr>
              <a:t>Screenshot of SQL query command and results</a:t>
            </a:r>
          </a:p>
        </p:txBody>
      </p:sp>
      <p:pic>
        <p:nvPicPr>
          <p:cNvPr id="4" name="Picture 3" descr="Text&#10;&#10;Description automatically generated">
            <a:extLst>
              <a:ext uri="{FF2B5EF4-FFF2-40B4-BE49-F238E27FC236}">
                <a16:creationId xmlns:a16="http://schemas.microsoft.com/office/drawing/2014/main" id="{77FD755D-C64B-4EC8-A58D-F7314F32D31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366145" y="2023618"/>
            <a:ext cx="5917401" cy="2810764"/>
          </a:xfrm>
          <a:prstGeom prst="rect">
            <a:avLst/>
          </a:prstGeom>
        </p:spPr>
      </p:pic>
      <p:sp>
        <p:nvSpPr>
          <p:cNvPr id="39" name="Rectangle 3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80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02461" y="1185297"/>
            <a:ext cx="4707671" cy="1225650"/>
          </a:xfrm>
        </p:spPr>
        <p:txBody>
          <a:bodyPr vert="horz" lIns="91440" tIns="45720" rIns="91440" bIns="45720" rtlCol="0" anchor="b">
            <a:normAutofit/>
          </a:bodyPr>
          <a:lstStyle/>
          <a:p>
            <a:pPr algn="l">
              <a:lnSpc>
                <a:spcPct val="90000"/>
              </a:lnSpc>
            </a:pPr>
            <a:r>
              <a:rPr lang="en-US" sz="2700" kern="1200" dirty="0">
                <a:solidFill>
                  <a:schemeClr val="bg1"/>
                </a:solidFill>
                <a:latin typeface="+mj-lt"/>
                <a:ea typeface="+mj-ea"/>
                <a:cs typeface="+mj-cs"/>
              </a:rPr>
              <a:t>Query to retrieve lowest and highest temperatures</a:t>
            </a:r>
            <a:br>
              <a:rPr lang="en-US" sz="2700" kern="1200" dirty="0">
                <a:solidFill>
                  <a:schemeClr val="bg1"/>
                </a:solidFill>
                <a:latin typeface="+mj-lt"/>
                <a:ea typeface="+mj-ea"/>
                <a:cs typeface="+mj-cs"/>
              </a:rPr>
            </a:br>
            <a:endParaRPr lang="en-US" sz="2700" kern="1200" dirty="0">
              <a:solidFill>
                <a:schemeClr val="bg1"/>
              </a:solidFill>
              <a:latin typeface="+mj-lt"/>
              <a:ea typeface="+mj-ea"/>
              <a:cs typeface="+mj-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49068" y="2526140"/>
            <a:ext cx="3347252" cy="2334517"/>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dirty="0">
                <a:solidFill>
                  <a:schemeClr val="bg1"/>
                </a:solidFill>
              </a:rPr>
              <a:t>Screenshot of SQL query command and results</a:t>
            </a:r>
          </a:p>
          <a:p>
            <a:pPr indent="-228600">
              <a:lnSpc>
                <a:spcPct val="90000"/>
              </a:lnSpc>
              <a:buFont typeface="Arial" panose="020B0604020202020204" pitchFamily="34" charset="0"/>
              <a:buChar char="•"/>
            </a:pPr>
            <a:endParaRPr lang="en-US" sz="2000" dirty="0">
              <a:solidFill>
                <a:schemeClr val="bg1"/>
              </a:solidFill>
            </a:endParaRPr>
          </a:p>
        </p:txBody>
      </p:sp>
      <p:pic>
        <p:nvPicPr>
          <p:cNvPr id="4" name="Picture 3" descr="A screenshot of a computer&#10;&#10;Description automatically generated">
            <a:extLst>
              <a:ext uri="{FF2B5EF4-FFF2-40B4-BE49-F238E27FC236}">
                <a16:creationId xmlns:a16="http://schemas.microsoft.com/office/drawing/2014/main" id="{F9367373-D811-4506-87BE-2DE8A5B7D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367" y="2034092"/>
            <a:ext cx="6627741" cy="3512702"/>
          </a:xfrm>
          <a:prstGeom prst="rect">
            <a:avLst/>
          </a:prstGeom>
        </p:spPr>
      </p:pic>
      <p:sp>
        <p:nvSpPr>
          <p:cNvPr id="14" name="Rectangle 13">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968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020468" y="1397120"/>
            <a:ext cx="3113788" cy="1225650"/>
          </a:xfrm>
        </p:spPr>
        <p:txBody>
          <a:bodyPr vert="horz" lIns="91440" tIns="45720" rIns="91440" bIns="45720" rtlCol="0" anchor="b">
            <a:normAutofit/>
          </a:bodyPr>
          <a:lstStyle/>
          <a:p>
            <a:pPr algn="l">
              <a:lnSpc>
                <a:spcPct val="90000"/>
              </a:lnSpc>
            </a:pPr>
            <a:r>
              <a:rPr lang="en-US" sz="2700" kern="1200" dirty="0">
                <a:solidFill>
                  <a:schemeClr val="bg1"/>
                </a:solidFill>
                <a:latin typeface="+mj-lt"/>
                <a:ea typeface="+mj-ea"/>
                <a:cs typeface="+mj-cs"/>
              </a:rPr>
              <a:t>Query to retrieve all clear days</a:t>
            </a:r>
            <a:br>
              <a:rPr lang="en-US" sz="2700" kern="1200" dirty="0">
                <a:solidFill>
                  <a:schemeClr val="bg1"/>
                </a:solidFill>
                <a:latin typeface="+mj-lt"/>
                <a:ea typeface="+mj-ea"/>
                <a:cs typeface="+mj-cs"/>
              </a:rPr>
            </a:br>
            <a:endParaRPr lang="en-US" sz="2700" kern="1200" dirty="0">
              <a:solidFill>
                <a:schemeClr val="bg1"/>
              </a:solidFill>
              <a:latin typeface="+mj-lt"/>
              <a:ea typeface="+mj-ea"/>
              <a:cs typeface="+mj-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020468" y="2891752"/>
            <a:ext cx="3393622" cy="2334517"/>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dirty="0">
                <a:solidFill>
                  <a:schemeClr val="bg1"/>
                </a:solidFill>
              </a:rPr>
              <a:t>Screenshot of SQL query command and results</a:t>
            </a:r>
          </a:p>
          <a:p>
            <a:pPr indent="-228600">
              <a:lnSpc>
                <a:spcPct val="90000"/>
              </a:lnSpc>
              <a:buFont typeface="Arial" panose="020B0604020202020204" pitchFamily="34" charset="0"/>
              <a:buChar char="•"/>
            </a:pPr>
            <a:endParaRPr lang="en-US" sz="2000" dirty="0">
              <a:solidFill>
                <a:schemeClr val="bg1"/>
              </a:solidFill>
            </a:endParaRPr>
          </a:p>
        </p:txBody>
      </p:sp>
      <p:pic>
        <p:nvPicPr>
          <p:cNvPr id="4" name="Picture 3" descr="A computer screen capture&#10;&#10;Description automatically generated with medium confidence">
            <a:extLst>
              <a:ext uri="{FF2B5EF4-FFF2-40B4-BE49-F238E27FC236}">
                <a16:creationId xmlns:a16="http://schemas.microsoft.com/office/drawing/2014/main" id="{3D5C1205-0BC3-437D-A40C-8A9E5CAB7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330" y="1543455"/>
            <a:ext cx="6998968" cy="3394498"/>
          </a:xfrm>
          <a:prstGeom prst="rect">
            <a:avLst/>
          </a:prstGeom>
        </p:spPr>
      </p:pic>
      <p:sp>
        <p:nvSpPr>
          <p:cNvPr id="14" name="Rectangle 13">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90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C964F8D1-6A1D-4A4C-B2AA-9FF883462A0B}"/>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l">
              <a:lnSpc>
                <a:spcPct val="90000"/>
              </a:lnSpc>
              <a:spcBef>
                <a:spcPct val="0"/>
              </a:spcBef>
            </a:pPr>
            <a:r>
              <a:rPr lang="en-US" sz="4800" kern="1200" dirty="0">
                <a:solidFill>
                  <a:srgbClr val="FFFFFF"/>
                </a:solidFill>
                <a:latin typeface="+mj-lt"/>
                <a:ea typeface="+mj-ea"/>
                <a:cs typeface="+mj-cs"/>
              </a:rPr>
              <a:t>Querying and manipulating data with </a:t>
            </a:r>
            <a:r>
              <a:rPr lang="en-US" sz="4800" kern="1200">
                <a:solidFill>
                  <a:srgbClr val="FFFFFF"/>
                </a:solidFill>
                <a:latin typeface="+mj-lt"/>
                <a:ea typeface="+mj-ea"/>
                <a:cs typeface="+mj-cs"/>
              </a:rPr>
              <a:t>sql</a:t>
            </a:r>
            <a:r>
              <a:rPr lang="en-US" sz="4800" kern="1200" dirty="0">
                <a:solidFill>
                  <a:srgbClr val="FFFFFF"/>
                </a:solidFill>
                <a:latin typeface="+mj-lt"/>
                <a:ea typeface="+mj-ea"/>
                <a:cs typeface="+mj-cs"/>
              </a:rPr>
              <a:t> and python</a:t>
            </a:r>
          </a:p>
        </p:txBody>
      </p:sp>
      <p:sp>
        <p:nvSpPr>
          <p:cNvPr id="6" name="TextBox 5">
            <a:extLst>
              <a:ext uri="{FF2B5EF4-FFF2-40B4-BE49-F238E27FC236}">
                <a16:creationId xmlns:a16="http://schemas.microsoft.com/office/drawing/2014/main" id="{EAA5F4C9-A9CE-4E1F-89CA-C27A1FFB52B5}"/>
              </a:ext>
            </a:extLst>
          </p:cNvPr>
          <p:cNvSpPr txBox="1"/>
          <p:nvPr/>
        </p:nvSpPr>
        <p:spPr>
          <a:xfrm>
            <a:off x="953310" y="4669277"/>
            <a:ext cx="8249055" cy="646331"/>
          </a:xfrm>
          <a:prstGeom prst="rect">
            <a:avLst/>
          </a:prstGeom>
          <a:noFill/>
        </p:spPr>
        <p:txBody>
          <a:bodyPr wrap="square" rtlCol="0">
            <a:spAutoFit/>
          </a:bodyPr>
          <a:lstStyle/>
          <a:p>
            <a:r>
              <a:rPr lang="en-US" dirty="0"/>
              <a:t>Use SQL query embedded in the Python program to retrieve data from database and store it in Excel file.</a:t>
            </a:r>
          </a:p>
        </p:txBody>
      </p:sp>
    </p:spTree>
    <p:extLst>
      <p:ext uri="{BB962C8B-B14F-4D97-AF65-F5344CB8AC3E}">
        <p14:creationId xmlns:p14="http://schemas.microsoft.com/office/powerpoint/2010/main" val="15872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448721"/>
            <a:ext cx="4707671" cy="1225650"/>
          </a:xfrm>
        </p:spPr>
        <p:txBody>
          <a:bodyPr vert="horz" lIns="91440" tIns="45720" rIns="91440" bIns="45720" rtlCol="0" anchor="b">
            <a:normAutofit/>
          </a:bodyPr>
          <a:lstStyle/>
          <a:p>
            <a:pPr algn="l">
              <a:lnSpc>
                <a:spcPct val="90000"/>
              </a:lnSpc>
            </a:pPr>
            <a:r>
              <a:rPr lang="en-US" sz="3800" kern="1200">
                <a:solidFill>
                  <a:schemeClr val="bg1"/>
                </a:solidFill>
                <a:latin typeface="+mj-lt"/>
                <a:ea typeface="+mj-ea"/>
                <a:cs typeface="+mj-cs"/>
              </a:rPr>
              <a:t>Python code</a:t>
            </a:r>
          </a:p>
        </p:txBody>
      </p:sp>
      <p:cxnSp>
        <p:nvCxnSpPr>
          <p:cNvPr id="23" name="Straight Connector 2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a:solidFill>
                  <a:schemeClr val="bg1"/>
                </a:solidFill>
              </a:rPr>
              <a:t>ExtractTempHumidity.py Python code with your name and date in comments</a:t>
            </a:r>
          </a:p>
          <a:p>
            <a:pPr indent="-228600">
              <a:lnSpc>
                <a:spcPct val="90000"/>
              </a:lnSpc>
              <a:buFont typeface="Arial" panose="020B0604020202020204" pitchFamily="34" charset="0"/>
              <a:buChar char="•"/>
            </a:pPr>
            <a:endParaRPr lang="en-US" sz="2000">
              <a:solidFill>
                <a:schemeClr val="bg1"/>
              </a:solidFill>
            </a:endParaRPr>
          </a:p>
          <a:p>
            <a:pPr indent="-228600">
              <a:lnSpc>
                <a:spcPct val="90000"/>
              </a:lnSpc>
              <a:buFont typeface="Arial" panose="020B0604020202020204" pitchFamily="34" charset="0"/>
              <a:buChar char="•"/>
            </a:pPr>
            <a:endParaRPr lang="en-US" sz="2000">
              <a:solidFill>
                <a:schemeClr val="bg1"/>
              </a:solidFill>
            </a:endParaRPr>
          </a:p>
        </p:txBody>
      </p:sp>
      <p:cxnSp>
        <p:nvCxnSpPr>
          <p:cNvPr id="25" name="Straight Connector 2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08D9FF-CD81-4FED-8A61-20905F5908A7}"/>
              </a:ext>
            </a:extLst>
          </p:cNvPr>
          <p:cNvPicPr>
            <a:picLocks noChangeAspect="1"/>
          </p:cNvPicPr>
          <p:nvPr/>
        </p:nvPicPr>
        <p:blipFill>
          <a:blip r:embed="rId2"/>
          <a:stretch>
            <a:fillRect/>
          </a:stretch>
        </p:blipFill>
        <p:spPr>
          <a:xfrm>
            <a:off x="6096000" y="448720"/>
            <a:ext cx="5952597" cy="5893069"/>
          </a:xfrm>
          <a:prstGeom prst="rect">
            <a:avLst/>
          </a:prstGeom>
        </p:spPr>
      </p:pic>
    </p:spTree>
    <p:extLst>
      <p:ext uri="{BB962C8B-B14F-4D97-AF65-F5344CB8AC3E}">
        <p14:creationId xmlns:p14="http://schemas.microsoft.com/office/powerpoint/2010/main" val="259845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448721"/>
            <a:ext cx="4707671" cy="1225650"/>
          </a:xfrm>
        </p:spPr>
        <p:txBody>
          <a:bodyPr vert="horz" lIns="91440" tIns="45720" rIns="91440" bIns="45720" rtlCol="0" anchor="b">
            <a:normAutofit/>
          </a:bodyPr>
          <a:lstStyle/>
          <a:p>
            <a:pPr algn="l">
              <a:lnSpc>
                <a:spcPct val="90000"/>
              </a:lnSpc>
            </a:pPr>
            <a:r>
              <a:rPr lang="en-US" sz="3500" kern="1200">
                <a:solidFill>
                  <a:schemeClr val="bg1"/>
                </a:solidFill>
                <a:latin typeface="+mj-lt"/>
                <a:ea typeface="+mj-ea"/>
                <a:cs typeface="+mj-cs"/>
              </a:rPr>
              <a:t>Retrieve and Convert Data to CSV Format</a:t>
            </a:r>
          </a:p>
        </p:txBody>
      </p:sp>
      <p:cxnSp>
        <p:nvCxnSpPr>
          <p:cNvPr id="30" name="Straight Connector 2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a:solidFill>
                  <a:schemeClr val="bg1"/>
                </a:solidFill>
              </a:rPr>
              <a:t>Formatdata file open in Excel showing 3 columns of data</a:t>
            </a:r>
          </a:p>
          <a:p>
            <a:pPr indent="-228600">
              <a:lnSpc>
                <a:spcPct val="90000"/>
              </a:lnSpc>
              <a:buFont typeface="Arial" panose="020B0604020202020204" pitchFamily="34" charset="0"/>
              <a:buChar char="•"/>
            </a:pPr>
            <a:endParaRPr lang="en-US" sz="2000">
              <a:solidFill>
                <a:schemeClr val="bg1"/>
              </a:solidFill>
            </a:endParaRPr>
          </a:p>
          <a:p>
            <a:pPr indent="-228600">
              <a:lnSpc>
                <a:spcPct val="90000"/>
              </a:lnSpc>
              <a:buFont typeface="Arial" panose="020B0604020202020204" pitchFamily="34" charset="0"/>
              <a:buChar char="•"/>
            </a:pPr>
            <a:endParaRPr lang="en-US" sz="2000">
              <a:solidFill>
                <a:schemeClr val="bg1"/>
              </a:solidFill>
            </a:endParaRPr>
          </a:p>
        </p:txBody>
      </p:sp>
      <p:cxnSp>
        <p:nvCxnSpPr>
          <p:cNvPr id="32" name="Straight Connector 3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C123BB5-2D47-4527-A0DB-EBEB191F8CA6}"/>
              </a:ext>
            </a:extLst>
          </p:cNvPr>
          <p:cNvPicPr>
            <a:picLocks noChangeAspect="1"/>
          </p:cNvPicPr>
          <p:nvPr/>
        </p:nvPicPr>
        <p:blipFill>
          <a:blip r:embed="rId2"/>
          <a:stretch>
            <a:fillRect/>
          </a:stretch>
        </p:blipFill>
        <p:spPr>
          <a:xfrm>
            <a:off x="6525453" y="0"/>
            <a:ext cx="2228850" cy="6858000"/>
          </a:xfrm>
          <a:prstGeom prst="rect">
            <a:avLst/>
          </a:prstGeom>
        </p:spPr>
      </p:pic>
    </p:spTree>
    <p:extLst>
      <p:ext uri="{BB962C8B-B14F-4D97-AF65-F5344CB8AC3E}">
        <p14:creationId xmlns:p14="http://schemas.microsoft.com/office/powerpoint/2010/main" val="2189663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020467" y="1397120"/>
            <a:ext cx="4707671" cy="1225650"/>
          </a:xfrm>
        </p:spPr>
        <p:txBody>
          <a:bodyPr vert="horz" lIns="91440" tIns="45720" rIns="91440" bIns="45720" rtlCol="0" anchor="b">
            <a:normAutofit/>
          </a:bodyPr>
          <a:lstStyle/>
          <a:p>
            <a:pPr algn="l">
              <a:lnSpc>
                <a:spcPct val="90000"/>
              </a:lnSpc>
            </a:pPr>
            <a:r>
              <a:rPr lang="en-US" sz="2700" kern="1200">
                <a:solidFill>
                  <a:schemeClr val="bg1"/>
                </a:solidFill>
                <a:latin typeface="+mj-lt"/>
                <a:ea typeface="+mj-ea"/>
                <a:cs typeface="+mj-cs"/>
              </a:rPr>
              <a:t>Temperature and Humidity Chart</a:t>
            </a:r>
            <a:br>
              <a:rPr lang="en-US" sz="2700" kern="1200">
                <a:solidFill>
                  <a:schemeClr val="bg1"/>
                </a:solidFill>
                <a:latin typeface="+mj-lt"/>
                <a:ea typeface="+mj-ea"/>
                <a:cs typeface="+mj-cs"/>
              </a:rPr>
            </a:br>
            <a:endParaRPr lang="en-US" sz="2700" kern="1200">
              <a:solidFill>
                <a:schemeClr val="bg1"/>
              </a:solidFill>
              <a:latin typeface="+mj-lt"/>
              <a:ea typeface="+mj-ea"/>
              <a:cs typeface="+mj-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020467" y="2891752"/>
            <a:ext cx="4707671" cy="2334517"/>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dirty="0">
                <a:solidFill>
                  <a:schemeClr val="bg1"/>
                </a:solidFill>
              </a:rPr>
              <a:t>Excel chart based on temperature and humidity data from database </a:t>
            </a:r>
          </a:p>
          <a:p>
            <a:pPr indent="-228600">
              <a:lnSpc>
                <a:spcPct val="90000"/>
              </a:lnSpc>
              <a:buFont typeface="Arial" panose="020B0604020202020204" pitchFamily="34" charset="0"/>
              <a:buChar char="•"/>
            </a:pPr>
            <a:endParaRPr lang="en-US" sz="2000" dirty="0">
              <a:solidFill>
                <a:schemeClr val="bg1"/>
              </a:solidFill>
            </a:endParaRPr>
          </a:p>
        </p:txBody>
      </p:sp>
      <p:pic>
        <p:nvPicPr>
          <p:cNvPr id="4" name="Picture 3">
            <a:extLst>
              <a:ext uri="{FF2B5EF4-FFF2-40B4-BE49-F238E27FC236}">
                <a16:creationId xmlns:a16="http://schemas.microsoft.com/office/drawing/2014/main" id="{44F4669A-C11D-4805-B367-E8E86851CC8B}"/>
              </a:ext>
            </a:extLst>
          </p:cNvPr>
          <p:cNvPicPr>
            <a:picLocks noChangeAspect="1"/>
          </p:cNvPicPr>
          <p:nvPr/>
        </p:nvPicPr>
        <p:blipFill>
          <a:blip r:embed="rId2"/>
          <a:stretch>
            <a:fillRect/>
          </a:stretch>
        </p:blipFill>
        <p:spPr>
          <a:xfrm>
            <a:off x="5854344" y="1397120"/>
            <a:ext cx="5646953" cy="3712871"/>
          </a:xfrm>
          <a:prstGeom prst="rect">
            <a:avLst/>
          </a:prstGeom>
        </p:spPr>
      </p:pic>
      <p:sp>
        <p:nvSpPr>
          <p:cNvPr id="14" name="Rectangle 13">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62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9CE0C70D-2EBC-48F4-81F6-7102FB314622}"/>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l">
              <a:lnSpc>
                <a:spcPct val="90000"/>
              </a:lnSpc>
              <a:spcBef>
                <a:spcPct val="0"/>
              </a:spcBef>
            </a:pPr>
            <a:r>
              <a:rPr lang="en-US" sz="4800" kern="1200">
                <a:solidFill>
                  <a:srgbClr val="FFFFFF"/>
                </a:solidFill>
                <a:latin typeface="+mj-lt"/>
                <a:ea typeface="+mj-ea"/>
                <a:cs typeface="+mj-cs"/>
              </a:rPr>
              <a:t>Develop graphical models and interpret results</a:t>
            </a:r>
            <a:endParaRPr lang="en-US" sz="4800" kern="1200" dirty="0">
              <a:solidFill>
                <a:srgbClr val="FFFFFF"/>
              </a:solidFill>
              <a:latin typeface="+mj-lt"/>
              <a:ea typeface="+mj-ea"/>
              <a:cs typeface="+mj-cs"/>
            </a:endParaRPr>
          </a:p>
        </p:txBody>
      </p:sp>
      <p:sp>
        <p:nvSpPr>
          <p:cNvPr id="6" name="TextBox 5">
            <a:extLst>
              <a:ext uri="{FF2B5EF4-FFF2-40B4-BE49-F238E27FC236}">
                <a16:creationId xmlns:a16="http://schemas.microsoft.com/office/drawing/2014/main" id="{9A040AC0-00B9-4B76-904D-BA1687105707}"/>
              </a:ext>
            </a:extLst>
          </p:cNvPr>
          <p:cNvSpPr txBox="1"/>
          <p:nvPr/>
        </p:nvSpPr>
        <p:spPr>
          <a:xfrm>
            <a:off x="1128409" y="4805464"/>
            <a:ext cx="7023370" cy="369332"/>
          </a:xfrm>
          <a:prstGeom prst="rect">
            <a:avLst/>
          </a:prstGeom>
          <a:noFill/>
        </p:spPr>
        <p:txBody>
          <a:bodyPr wrap="square" rtlCol="0">
            <a:spAutoFit/>
          </a:bodyPr>
          <a:lstStyle/>
          <a:p>
            <a:r>
              <a:rPr lang="en-US" dirty="0"/>
              <a:t>Use data analytics to interpret and analyze data from database. </a:t>
            </a:r>
          </a:p>
        </p:txBody>
      </p:sp>
    </p:spTree>
    <p:extLst>
      <p:ext uri="{BB962C8B-B14F-4D97-AF65-F5344CB8AC3E}">
        <p14:creationId xmlns:p14="http://schemas.microsoft.com/office/powerpoint/2010/main" val="330696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295400" y="669925"/>
            <a:ext cx="4800600" cy="1325563"/>
          </a:xfrm>
        </p:spPr>
        <p:txBody>
          <a:bodyPr vert="horz" lIns="91440" tIns="45720" rIns="91440" bIns="45720" rtlCol="0" anchor="b">
            <a:normAutofit/>
          </a:bodyPr>
          <a:lstStyle/>
          <a:p>
            <a:pPr algn="l">
              <a:lnSpc>
                <a:spcPct val="90000"/>
              </a:lnSpc>
            </a:pPr>
            <a:r>
              <a:rPr lang="en-US" sz="4400">
                <a:solidFill>
                  <a:schemeClr val="bg1"/>
                </a:solidFill>
              </a:rPr>
              <a:t>Plot #1</a:t>
            </a: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F71BB0A-DA50-48C2-9F85-6429E69B88B1}"/>
              </a:ext>
            </a:extLst>
          </p:cNvPr>
          <p:cNvPicPr>
            <a:picLocks noChangeAspect="1"/>
          </p:cNvPicPr>
          <p:nvPr/>
        </p:nvPicPr>
        <p:blipFill>
          <a:blip r:embed="rId2"/>
          <a:stretch>
            <a:fillRect/>
          </a:stretch>
        </p:blipFill>
        <p:spPr>
          <a:xfrm>
            <a:off x="6645193" y="411563"/>
            <a:ext cx="3588640" cy="2701231"/>
          </a:xfrm>
          <a:prstGeom prst="rect">
            <a:avLst/>
          </a:prstGeom>
        </p:spPr>
      </p:pic>
      <p:sp>
        <p:nvSpPr>
          <p:cNvPr id="19" name="Rectangle 18">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67A719A-A2AC-4B7F-82D7-51FCC2F54BDC}"/>
              </a:ext>
            </a:extLst>
          </p:cNvPr>
          <p:cNvPicPr>
            <a:picLocks noChangeAspect="1"/>
          </p:cNvPicPr>
          <p:nvPr/>
        </p:nvPicPr>
        <p:blipFill>
          <a:blip r:embed="rId3"/>
          <a:stretch>
            <a:fillRect/>
          </a:stretch>
        </p:blipFill>
        <p:spPr>
          <a:xfrm>
            <a:off x="7825071" y="4494813"/>
            <a:ext cx="3996261" cy="1318765"/>
          </a:xfrm>
          <a:prstGeom prst="rect">
            <a:avLst/>
          </a:prstGeom>
        </p:spPr>
      </p:pic>
      <p:sp>
        <p:nvSpPr>
          <p:cNvPr id="21" name="Rectangle 20">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042344C-2A51-4525-B021-AC66180417E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6030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close up of computer code">
            <a:extLst>
              <a:ext uri="{FF2B5EF4-FFF2-40B4-BE49-F238E27FC236}">
                <a16:creationId xmlns:a16="http://schemas.microsoft.com/office/drawing/2014/main" id="{1D5DB266-C804-437C-AED7-3D057820D244}"/>
              </a:ext>
            </a:extLst>
          </p:cNvPr>
          <p:cNvPicPr>
            <a:picLocks noGrp="1" noChangeAspect="1"/>
          </p:cNvPicPr>
          <p:nvPr>
            <p:ph type="pic" sz="quarter" idx="10"/>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t="7813" b="7813"/>
          <a:stretch/>
        </p:blipFill>
        <p:spPr/>
      </p:pic>
      <p:sp>
        <p:nvSpPr>
          <p:cNvPr id="5" name="Title 4">
            <a:extLst>
              <a:ext uri="{FF2B5EF4-FFF2-40B4-BE49-F238E27FC236}">
                <a16:creationId xmlns:a16="http://schemas.microsoft.com/office/drawing/2014/main" id="{14AB6F96-E5E8-4B40-A18C-2D078D1C2D4F}"/>
              </a:ext>
            </a:extLst>
          </p:cNvPr>
          <p:cNvSpPr>
            <a:spLocks noGrp="1"/>
          </p:cNvSpPr>
          <p:nvPr>
            <p:ph type="title"/>
          </p:nvPr>
        </p:nvSpPr>
        <p:spPr>
          <a:xfrm>
            <a:off x="1180536" y="1963631"/>
            <a:ext cx="9830928" cy="4588043"/>
          </a:xfrm>
        </p:spPr>
        <p:txBody>
          <a:bodyPr anchor="t">
            <a:normAutofit/>
          </a:bodyPr>
          <a:lstStyle/>
          <a:p>
            <a:pPr algn="l"/>
            <a:r>
              <a:rPr lang="en-US" sz="1800" dirty="0"/>
              <a:t>This project aimed to develop a software system to download weather data from a cloud source, store it, and extract it using programming and data analytics to analyze data and develop charts and predictions. </a:t>
            </a:r>
          </a:p>
        </p:txBody>
      </p:sp>
      <p:sp>
        <p:nvSpPr>
          <p:cNvPr id="2" name="Text Placeholder 1">
            <a:extLst>
              <a:ext uri="{FF2B5EF4-FFF2-40B4-BE49-F238E27FC236}">
                <a16:creationId xmlns:a16="http://schemas.microsoft.com/office/drawing/2014/main" id="{DAF72BBC-FC90-4B63-96CA-ABED853DBAD0}"/>
              </a:ext>
            </a:extLst>
          </p:cNvPr>
          <p:cNvSpPr>
            <a:spLocks noGrp="1"/>
          </p:cNvSpPr>
          <p:nvPr>
            <p:ph type="body" sz="quarter" idx="11"/>
          </p:nvPr>
        </p:nvSpPr>
        <p:spPr>
          <a:xfrm>
            <a:off x="1478756" y="976162"/>
            <a:ext cx="9234488" cy="681144"/>
          </a:xfrm>
        </p:spPr>
        <p:txBody>
          <a:bodyPr/>
          <a:lstStyle/>
          <a:p>
            <a:r>
              <a:rPr lang="en-US" b="1" dirty="0"/>
              <a:t>Introduction</a:t>
            </a:r>
          </a:p>
        </p:txBody>
      </p:sp>
    </p:spTree>
    <p:extLst>
      <p:ext uri="{BB962C8B-B14F-4D97-AF65-F5344CB8AC3E}">
        <p14:creationId xmlns:p14="http://schemas.microsoft.com/office/powerpoint/2010/main" val="83977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95400" y="669925"/>
            <a:ext cx="4800600" cy="1325563"/>
          </a:xfrm>
        </p:spPr>
        <p:txBody>
          <a:bodyPr vert="horz" lIns="91440" tIns="45720" rIns="91440" bIns="45720" rtlCol="0" anchor="b">
            <a:normAutofit/>
          </a:bodyPr>
          <a:lstStyle/>
          <a:p>
            <a:pPr algn="l">
              <a:lnSpc>
                <a:spcPct val="90000"/>
              </a:lnSpc>
            </a:pPr>
            <a:r>
              <a:rPr lang="en-US" sz="4400">
                <a:solidFill>
                  <a:schemeClr val="bg1"/>
                </a:solidFill>
              </a:rPr>
              <a:t>Plot #2</a:t>
            </a:r>
            <a:br>
              <a:rPr lang="en-US" sz="4400">
                <a:solidFill>
                  <a:schemeClr val="bg1"/>
                </a:solidFill>
              </a:rPr>
            </a:br>
            <a:endParaRPr lang="en-US" sz="4400">
              <a:solidFill>
                <a:schemeClr val="bg1"/>
              </a:solidFill>
            </a:endParaRPr>
          </a:p>
        </p:txBody>
      </p:sp>
      <p:cxnSp>
        <p:nvCxnSpPr>
          <p:cNvPr id="52" name="Straight Connector 5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C78A7B0-5C60-4443-B17B-3E255ED05DFB}"/>
              </a:ext>
            </a:extLst>
          </p:cNvPr>
          <p:cNvPicPr>
            <a:picLocks noChangeAspect="1"/>
          </p:cNvPicPr>
          <p:nvPr/>
        </p:nvPicPr>
        <p:blipFill>
          <a:blip r:embed="rId2"/>
          <a:stretch>
            <a:fillRect/>
          </a:stretch>
        </p:blipFill>
        <p:spPr>
          <a:xfrm>
            <a:off x="6645193" y="411563"/>
            <a:ext cx="3588640" cy="2701231"/>
          </a:xfrm>
          <a:prstGeom prst="rect">
            <a:avLst/>
          </a:prstGeom>
        </p:spPr>
      </p:pic>
      <p:sp>
        <p:nvSpPr>
          <p:cNvPr id="54" name="Rectangle 5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CC6E01-B3A0-47AF-85D7-F55B15DFD086}"/>
              </a:ext>
            </a:extLst>
          </p:cNvPr>
          <p:cNvPicPr>
            <a:picLocks noChangeAspect="1"/>
          </p:cNvPicPr>
          <p:nvPr/>
        </p:nvPicPr>
        <p:blipFill>
          <a:blip r:embed="rId3"/>
          <a:stretch>
            <a:fillRect/>
          </a:stretch>
        </p:blipFill>
        <p:spPr>
          <a:xfrm>
            <a:off x="7816633" y="4163438"/>
            <a:ext cx="4004699" cy="1631914"/>
          </a:xfrm>
          <a:prstGeom prst="rect">
            <a:avLst/>
          </a:prstGeom>
        </p:spPr>
      </p:pic>
      <p:sp>
        <p:nvSpPr>
          <p:cNvPr id="56" name="Rectangle 5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52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95400" y="669925"/>
            <a:ext cx="4800600" cy="1325563"/>
          </a:xfrm>
        </p:spPr>
        <p:txBody>
          <a:bodyPr vert="horz" lIns="91440" tIns="45720" rIns="91440" bIns="45720" rtlCol="0" anchor="b">
            <a:normAutofit/>
          </a:bodyPr>
          <a:lstStyle/>
          <a:p>
            <a:pPr algn="l">
              <a:lnSpc>
                <a:spcPct val="90000"/>
              </a:lnSpc>
            </a:pPr>
            <a:r>
              <a:rPr lang="en-US" sz="4400">
                <a:solidFill>
                  <a:schemeClr val="bg1"/>
                </a:solidFill>
              </a:rPr>
              <a:t>Analysis</a:t>
            </a:r>
            <a:br>
              <a:rPr lang="en-US" sz="4400">
                <a:solidFill>
                  <a:schemeClr val="bg1"/>
                </a:solidFill>
              </a:rPr>
            </a:br>
            <a:endParaRPr lang="en-US" sz="4400">
              <a:solidFill>
                <a:schemeClr val="bg1"/>
              </a:solidFill>
            </a:endParaRPr>
          </a:p>
        </p:txBody>
      </p:sp>
      <p:cxnSp>
        <p:nvCxnSpPr>
          <p:cNvPr id="16" name="Straight Connector 15">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295400" y="2288833"/>
            <a:ext cx="4800600" cy="3711571"/>
          </a:xfrm>
        </p:spPr>
        <p:txBody>
          <a:bodyPr vert="horz" lIns="91440" tIns="45720" rIns="91440" bIns="45720" rtlCol="0">
            <a:normAutofit/>
          </a:bodyPr>
          <a:lstStyle/>
          <a:p>
            <a:pPr marL="285750" indent="-228600">
              <a:lnSpc>
                <a:spcPct val="90000"/>
              </a:lnSpc>
              <a:buFont typeface="Arial" panose="020B0604020202020204" pitchFamily="34" charset="0"/>
              <a:buChar char="•"/>
            </a:pPr>
            <a:r>
              <a:rPr lang="en-US" sz="2000" dirty="0">
                <a:solidFill>
                  <a:schemeClr val="bg1"/>
                </a:solidFill>
              </a:rPr>
              <a:t>Think of your own question and create a chart/graph to answer it</a:t>
            </a:r>
          </a:p>
          <a:p>
            <a:pPr marL="285750" indent="-228600">
              <a:lnSpc>
                <a:spcPct val="90000"/>
              </a:lnSpc>
              <a:buFont typeface="Arial" panose="020B0604020202020204" pitchFamily="34" charset="0"/>
              <a:buChar char="•"/>
            </a:pPr>
            <a:r>
              <a:rPr lang="en-US" sz="2000" dirty="0">
                <a:solidFill>
                  <a:schemeClr val="bg1"/>
                </a:solidFill>
              </a:rPr>
              <a:t>Is my area high in humidity or low in humidity during this week period?</a:t>
            </a:r>
          </a:p>
          <a:p>
            <a:pPr marL="285750" indent="-228600">
              <a:lnSpc>
                <a:spcPct val="90000"/>
              </a:lnSpc>
              <a:buFont typeface="Arial" panose="020B0604020202020204" pitchFamily="34" charset="0"/>
              <a:buChar char="•"/>
            </a:pPr>
            <a:r>
              <a:rPr lang="en-US" sz="2000" dirty="0">
                <a:solidFill>
                  <a:schemeClr val="bg1"/>
                </a:solidFill>
              </a:rPr>
              <a:t>Answer supported by Chart:</a:t>
            </a:r>
          </a:p>
          <a:p>
            <a:pPr marL="285750" indent="-228600">
              <a:lnSpc>
                <a:spcPct val="90000"/>
              </a:lnSpc>
              <a:buFont typeface="Arial" panose="020B0604020202020204" pitchFamily="34" charset="0"/>
              <a:buChar char="•"/>
            </a:pPr>
            <a:r>
              <a:rPr lang="en-US" sz="2000" dirty="0">
                <a:solidFill>
                  <a:schemeClr val="bg1"/>
                </a:solidFill>
              </a:rPr>
              <a:t>Based on the chart and the binned humidity data shows that I live in a moderately humid area. </a:t>
            </a:r>
          </a:p>
          <a:p>
            <a:pPr marL="285750" indent="-228600">
              <a:lnSpc>
                <a:spcPct val="90000"/>
              </a:lnSpc>
              <a:buFont typeface="Arial" panose="020B0604020202020204" pitchFamily="34" charset="0"/>
              <a:buChar char="•"/>
            </a:pPr>
            <a:endParaRPr lang="en-US" sz="2000" dirty="0">
              <a:solidFill>
                <a:schemeClr val="bg1"/>
              </a:solidFill>
            </a:endParaRPr>
          </a:p>
          <a:p>
            <a:pPr marL="285750" indent="-228600">
              <a:lnSpc>
                <a:spcPct val="90000"/>
              </a:lnSpc>
              <a:buFont typeface="Arial" panose="020B0604020202020204" pitchFamily="34" charset="0"/>
              <a:buChar char="•"/>
            </a:pPr>
            <a:endParaRPr lang="en-US" sz="2000" dirty="0">
              <a:solidFill>
                <a:schemeClr val="bg1"/>
              </a:solidFill>
            </a:endParaRPr>
          </a:p>
          <a:p>
            <a:pPr marL="285750" indent="-228600">
              <a:lnSpc>
                <a:spcPct val="90000"/>
              </a:lnSpc>
              <a:buFont typeface="Arial" panose="020B0604020202020204" pitchFamily="34" charset="0"/>
              <a:buChar char="•"/>
            </a:pPr>
            <a:endParaRPr lang="en-US" sz="2000" dirty="0">
              <a:solidFill>
                <a:schemeClr val="bg1"/>
              </a:solidFill>
            </a:endParaRPr>
          </a:p>
          <a:p>
            <a:pPr indent="-228600">
              <a:lnSpc>
                <a:spcPct val="90000"/>
              </a:lnSpc>
              <a:buFont typeface="Arial" panose="020B0604020202020204" pitchFamily="34" charset="0"/>
              <a:buChar char="•"/>
            </a:pPr>
            <a:endParaRPr lang="en-US" sz="2000" dirty="0">
              <a:solidFill>
                <a:schemeClr val="bg1"/>
              </a:solidFill>
            </a:endParaRPr>
          </a:p>
          <a:p>
            <a:pPr indent="-228600">
              <a:lnSpc>
                <a:spcPct val="90000"/>
              </a:lnSpc>
              <a:buFont typeface="Arial" panose="020B0604020202020204" pitchFamily="34" charset="0"/>
              <a:buChar char="•"/>
            </a:pPr>
            <a:endParaRPr lang="en-US" sz="2000" dirty="0">
              <a:solidFill>
                <a:schemeClr val="bg1"/>
              </a:solidFill>
            </a:endParaRPr>
          </a:p>
        </p:txBody>
      </p:sp>
      <p:pic>
        <p:nvPicPr>
          <p:cNvPr id="6" name="Picture 5">
            <a:extLst>
              <a:ext uri="{FF2B5EF4-FFF2-40B4-BE49-F238E27FC236}">
                <a16:creationId xmlns:a16="http://schemas.microsoft.com/office/drawing/2014/main" id="{3BE51531-E982-4CAF-8F9C-ADAE16BEDD91}"/>
              </a:ext>
            </a:extLst>
          </p:cNvPr>
          <p:cNvPicPr>
            <a:picLocks noChangeAspect="1"/>
          </p:cNvPicPr>
          <p:nvPr/>
        </p:nvPicPr>
        <p:blipFill>
          <a:blip r:embed="rId2"/>
          <a:stretch>
            <a:fillRect/>
          </a:stretch>
        </p:blipFill>
        <p:spPr>
          <a:xfrm>
            <a:off x="6645193" y="411563"/>
            <a:ext cx="3588640" cy="2701231"/>
          </a:xfrm>
          <a:prstGeom prst="rect">
            <a:avLst/>
          </a:prstGeom>
        </p:spPr>
      </p:pic>
      <p:sp>
        <p:nvSpPr>
          <p:cNvPr id="18" name="Rectangle 17">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8B69B85-F2C8-4B3A-AED4-945F65B24EE6}"/>
              </a:ext>
            </a:extLst>
          </p:cNvPr>
          <p:cNvPicPr>
            <a:picLocks noChangeAspect="1"/>
          </p:cNvPicPr>
          <p:nvPr/>
        </p:nvPicPr>
        <p:blipFill>
          <a:blip r:embed="rId3"/>
          <a:stretch>
            <a:fillRect/>
          </a:stretch>
        </p:blipFill>
        <p:spPr>
          <a:xfrm>
            <a:off x="8038661" y="4481064"/>
            <a:ext cx="3588640" cy="1282938"/>
          </a:xfrm>
          <a:prstGeom prst="rect">
            <a:avLst/>
          </a:prstGeom>
        </p:spPr>
      </p:pic>
      <p:sp>
        <p:nvSpPr>
          <p:cNvPr id="20" name="Rectangle 19">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37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448721"/>
            <a:ext cx="4707671" cy="1225650"/>
          </a:xfrm>
        </p:spPr>
        <p:txBody>
          <a:bodyPr vert="horz" lIns="91440" tIns="45720" rIns="91440" bIns="45720" rtlCol="0" anchor="b">
            <a:normAutofit/>
          </a:bodyPr>
          <a:lstStyle/>
          <a:p>
            <a:pPr algn="l">
              <a:lnSpc>
                <a:spcPct val="90000"/>
              </a:lnSpc>
            </a:pPr>
            <a:r>
              <a:rPr lang="en-US" sz="3800" kern="1200">
                <a:solidFill>
                  <a:schemeClr val="bg1"/>
                </a:solidFill>
                <a:latin typeface="+mj-lt"/>
                <a:ea typeface="+mj-ea"/>
                <a:cs typeface="+mj-cs"/>
              </a:rPr>
              <a:t>Prediction</a:t>
            </a:r>
            <a:br>
              <a:rPr lang="en-US" sz="3800" kern="1200">
                <a:solidFill>
                  <a:schemeClr val="bg1"/>
                </a:solidFill>
                <a:latin typeface="+mj-lt"/>
                <a:ea typeface="+mj-ea"/>
                <a:cs typeface="+mj-cs"/>
              </a:rPr>
            </a:br>
            <a:endParaRPr lang="en-US" sz="3800" kern="1200">
              <a:solidFill>
                <a:schemeClr val="bg1"/>
              </a:solidFill>
              <a:latin typeface="+mj-lt"/>
              <a:ea typeface="+mj-ea"/>
              <a:cs typeface="+mj-cs"/>
            </a:endParaRPr>
          </a:p>
        </p:txBody>
      </p:sp>
      <p:cxnSp>
        <p:nvCxnSpPr>
          <p:cNvPr id="14"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marL="285750" indent="-228600">
              <a:lnSpc>
                <a:spcPct val="90000"/>
              </a:lnSpc>
              <a:buFont typeface="Arial" panose="020B0604020202020204" pitchFamily="34" charset="0"/>
              <a:buChar char="•"/>
            </a:pPr>
            <a:r>
              <a:rPr lang="en-US" dirty="0">
                <a:solidFill>
                  <a:schemeClr val="bg1"/>
                </a:solidFill>
              </a:rPr>
              <a:t>Develop a prediction based on the data.</a:t>
            </a:r>
          </a:p>
          <a:p>
            <a:pPr marL="742950" lvl="1" indent="-228600">
              <a:lnSpc>
                <a:spcPct val="90000"/>
              </a:lnSpc>
              <a:buFont typeface="Arial" panose="020B0604020202020204" pitchFamily="34" charset="0"/>
              <a:buChar char="•"/>
            </a:pPr>
            <a:r>
              <a:rPr lang="en-US" dirty="0">
                <a:solidFill>
                  <a:schemeClr val="bg1"/>
                </a:solidFill>
              </a:rPr>
              <a:t> What variations in temperature and humidity do you expect over the next few hours or days?</a:t>
            </a:r>
          </a:p>
          <a:p>
            <a:pPr marL="742950" lvl="1" indent="-228600">
              <a:lnSpc>
                <a:spcPct val="90000"/>
              </a:lnSpc>
              <a:buFont typeface="Arial" panose="020B0604020202020204" pitchFamily="34" charset="0"/>
              <a:buChar char="•"/>
            </a:pPr>
            <a:r>
              <a:rPr lang="en-US" dirty="0">
                <a:solidFill>
                  <a:schemeClr val="bg1"/>
                </a:solidFill>
              </a:rPr>
              <a:t> How would humidity change if temperature goes up or down?</a:t>
            </a:r>
          </a:p>
          <a:p>
            <a:pPr indent="-228600">
              <a:lnSpc>
                <a:spcPct val="90000"/>
              </a:lnSpc>
              <a:buFont typeface="Arial" panose="020B0604020202020204" pitchFamily="34" charset="0"/>
              <a:buChar char="•"/>
            </a:pPr>
            <a:r>
              <a:rPr lang="en-US" dirty="0">
                <a:solidFill>
                  <a:schemeClr val="bg1"/>
                </a:solidFill>
              </a:rPr>
              <a:t>Based on my line chart, the temperature and humidity will probably continue to stay between 45 and 65 degrees. 	</a:t>
            </a:r>
          </a:p>
          <a:p>
            <a:pPr indent="-228600">
              <a:lnSpc>
                <a:spcPct val="90000"/>
              </a:lnSpc>
              <a:buFont typeface="Arial" panose="020B0604020202020204" pitchFamily="34" charset="0"/>
              <a:buChar char="•"/>
            </a:pPr>
            <a:r>
              <a:rPr lang="en-US" dirty="0">
                <a:solidFill>
                  <a:schemeClr val="bg1"/>
                </a:solidFill>
              </a:rPr>
              <a:t>Based on my line chart on the right, there is a reverse relationship between temperature and humidity.  </a:t>
            </a:r>
          </a:p>
          <a:p>
            <a:pPr indent="-228600">
              <a:lnSpc>
                <a:spcPct val="90000"/>
              </a:lnSpc>
              <a:buFont typeface="Arial" panose="020B0604020202020204" pitchFamily="34" charset="0"/>
              <a:buChar char="•"/>
            </a:pPr>
            <a:endParaRPr lang="en-US" dirty="0">
              <a:solidFill>
                <a:schemeClr val="bg1"/>
              </a:solidFill>
            </a:endParaRPr>
          </a:p>
        </p:txBody>
      </p:sp>
      <p:cxnSp>
        <p:nvCxnSpPr>
          <p:cNvPr id="16"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886606D-27BF-47AE-8454-A6D552C12AB7}"/>
              </a:ext>
            </a:extLst>
          </p:cNvPr>
          <p:cNvPicPr>
            <a:picLocks noChangeAspect="1"/>
          </p:cNvPicPr>
          <p:nvPr/>
        </p:nvPicPr>
        <p:blipFill>
          <a:blip r:embed="rId2"/>
          <a:stretch>
            <a:fillRect/>
          </a:stretch>
        </p:blipFill>
        <p:spPr>
          <a:xfrm>
            <a:off x="6707720" y="1793906"/>
            <a:ext cx="4952366" cy="3726656"/>
          </a:xfrm>
          <a:prstGeom prst="rect">
            <a:avLst/>
          </a:prstGeom>
        </p:spPr>
      </p:pic>
    </p:spTree>
    <p:extLst>
      <p:ext uri="{BB962C8B-B14F-4D97-AF65-F5344CB8AC3E}">
        <p14:creationId xmlns:p14="http://schemas.microsoft.com/office/powerpoint/2010/main" val="8280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7B46A0-74B0-42A0-AA77-106FCCDA4330}"/>
              </a:ext>
            </a:extLst>
          </p:cNvPr>
          <p:cNvSpPr>
            <a:spLocks noGrp="1"/>
          </p:cNvSpPr>
          <p:nvPr>
            <p:ph type="title"/>
          </p:nvPr>
        </p:nvSpPr>
        <p:spPr>
          <a:xfrm>
            <a:off x="350837" y="568195"/>
            <a:ext cx="11490325" cy="823913"/>
          </a:xfrm>
        </p:spPr>
        <p:txBody>
          <a:bodyPr/>
          <a:lstStyle/>
          <a:p>
            <a:r>
              <a:rPr lang="en-US" dirty="0"/>
              <a:t>conclusion</a:t>
            </a:r>
          </a:p>
        </p:txBody>
      </p:sp>
      <p:sp>
        <p:nvSpPr>
          <p:cNvPr id="4" name="TextBox 3">
            <a:extLst>
              <a:ext uri="{FF2B5EF4-FFF2-40B4-BE49-F238E27FC236}">
                <a16:creationId xmlns:a16="http://schemas.microsoft.com/office/drawing/2014/main" id="{CB266478-1C7C-4671-8972-01A700BE5ACE}"/>
              </a:ext>
            </a:extLst>
          </p:cNvPr>
          <p:cNvSpPr txBox="1"/>
          <p:nvPr/>
        </p:nvSpPr>
        <p:spPr>
          <a:xfrm>
            <a:off x="1731146" y="1802167"/>
            <a:ext cx="7199790" cy="923330"/>
          </a:xfrm>
          <a:prstGeom prst="rect">
            <a:avLst/>
          </a:prstGeom>
          <a:noFill/>
        </p:spPr>
        <p:txBody>
          <a:bodyPr wrap="square" rtlCol="0">
            <a:spAutoFit/>
          </a:bodyPr>
          <a:lstStyle/>
          <a:p>
            <a:r>
              <a:rPr lang="en-US" dirty="0"/>
              <a:t>In this project using Python, I analyzed the weather data downloaded from a cloud data source, stored it in a database, extracted, processed, analyzed, and made predictions using that data. </a:t>
            </a:r>
          </a:p>
        </p:txBody>
      </p:sp>
    </p:spTree>
    <p:extLst>
      <p:ext uri="{BB962C8B-B14F-4D97-AF65-F5344CB8AC3E}">
        <p14:creationId xmlns:p14="http://schemas.microsoft.com/office/powerpoint/2010/main" val="789729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7B46A0-74B0-42A0-AA77-106FCCDA4330}"/>
              </a:ext>
            </a:extLst>
          </p:cNvPr>
          <p:cNvSpPr>
            <a:spLocks noGrp="1"/>
          </p:cNvSpPr>
          <p:nvPr>
            <p:ph type="title"/>
          </p:nvPr>
        </p:nvSpPr>
        <p:spPr>
          <a:xfrm>
            <a:off x="350837" y="655744"/>
            <a:ext cx="11490325" cy="823913"/>
          </a:xfrm>
        </p:spPr>
        <p:txBody>
          <a:bodyPr/>
          <a:lstStyle/>
          <a:p>
            <a:r>
              <a:rPr lang="en-US" dirty="0"/>
              <a:t>Challenges</a:t>
            </a:r>
          </a:p>
        </p:txBody>
      </p:sp>
      <p:sp>
        <p:nvSpPr>
          <p:cNvPr id="6" name="TextBox 5">
            <a:extLst>
              <a:ext uri="{FF2B5EF4-FFF2-40B4-BE49-F238E27FC236}">
                <a16:creationId xmlns:a16="http://schemas.microsoft.com/office/drawing/2014/main" id="{1DCEA621-7C22-483A-B50A-60C6D5166658}"/>
              </a:ext>
            </a:extLst>
          </p:cNvPr>
          <p:cNvSpPr txBox="1"/>
          <p:nvPr/>
        </p:nvSpPr>
        <p:spPr>
          <a:xfrm>
            <a:off x="544748" y="2228671"/>
            <a:ext cx="8638161" cy="1200329"/>
          </a:xfrm>
          <a:prstGeom prst="rect">
            <a:avLst/>
          </a:prstGeom>
          <a:noFill/>
        </p:spPr>
        <p:txBody>
          <a:bodyPr wrap="square" rtlCol="0">
            <a:spAutoFit/>
          </a:bodyPr>
          <a:lstStyle/>
          <a:p>
            <a:r>
              <a:rPr lang="en-US" dirty="0"/>
              <a:t>The challenge I faced with this project were ensuring the code was correct in order for my data to show accurately. I was receiving the same data for both sets of data. It was an error with my semicolons being in the incorrect place, upon further review and discussion with my professor we were able to resolve the error. </a:t>
            </a:r>
          </a:p>
        </p:txBody>
      </p:sp>
    </p:spTree>
    <p:extLst>
      <p:ext uri="{BB962C8B-B14F-4D97-AF65-F5344CB8AC3E}">
        <p14:creationId xmlns:p14="http://schemas.microsoft.com/office/powerpoint/2010/main" val="314917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7B46A0-74B0-42A0-AA77-106FCCDA4330}"/>
              </a:ext>
            </a:extLst>
          </p:cNvPr>
          <p:cNvSpPr>
            <a:spLocks noGrp="1"/>
          </p:cNvSpPr>
          <p:nvPr>
            <p:ph type="title"/>
          </p:nvPr>
        </p:nvSpPr>
        <p:spPr>
          <a:xfrm>
            <a:off x="350837" y="684926"/>
            <a:ext cx="11490325" cy="823913"/>
          </a:xfrm>
        </p:spPr>
        <p:txBody>
          <a:bodyPr/>
          <a:lstStyle/>
          <a:p>
            <a:r>
              <a:rPr lang="en-US" dirty="0"/>
              <a:t>Career skills</a:t>
            </a:r>
          </a:p>
        </p:txBody>
      </p:sp>
      <p:sp>
        <p:nvSpPr>
          <p:cNvPr id="2" name="TextBox 1">
            <a:extLst>
              <a:ext uri="{FF2B5EF4-FFF2-40B4-BE49-F238E27FC236}">
                <a16:creationId xmlns:a16="http://schemas.microsoft.com/office/drawing/2014/main" id="{FD8BAA61-12F3-4A1A-8973-F93C5F06410F}"/>
              </a:ext>
            </a:extLst>
          </p:cNvPr>
          <p:cNvSpPr txBox="1"/>
          <p:nvPr/>
        </p:nvSpPr>
        <p:spPr>
          <a:xfrm>
            <a:off x="1089498" y="1906622"/>
            <a:ext cx="9095362" cy="4247317"/>
          </a:xfrm>
          <a:prstGeom prst="rect">
            <a:avLst/>
          </a:prstGeom>
          <a:noFill/>
        </p:spPr>
        <p:txBody>
          <a:bodyPr wrap="square" rtlCol="0">
            <a:spAutoFit/>
          </a:bodyPr>
          <a:lstStyle/>
          <a:p>
            <a:pPr marL="285750" indent="-285750">
              <a:buFont typeface="Arial" panose="020B0604020202020204" pitchFamily="34" charset="0"/>
              <a:buChar char="•"/>
            </a:pPr>
            <a:r>
              <a:rPr lang="en-US" dirty="0"/>
              <a:t>Problem-solving</a:t>
            </a:r>
          </a:p>
          <a:p>
            <a:pPr marL="285750" indent="-285750">
              <a:buFont typeface="Arial" panose="020B0604020202020204" pitchFamily="34" charset="0"/>
              <a:buChar char="•"/>
            </a:pPr>
            <a:r>
              <a:rPr lang="en-US" dirty="0"/>
              <a:t>Communication</a:t>
            </a:r>
          </a:p>
          <a:p>
            <a:pPr marL="285750" indent="-285750">
              <a:buFont typeface="Arial" panose="020B0604020202020204" pitchFamily="34" charset="0"/>
              <a:buChar char="•"/>
            </a:pPr>
            <a:r>
              <a:rPr lang="en-US" dirty="0"/>
              <a:t>SQL</a:t>
            </a:r>
          </a:p>
          <a:p>
            <a:pPr marL="285750" indent="-285750">
              <a:buFont typeface="Arial" panose="020B0604020202020204" pitchFamily="34" charset="0"/>
              <a:buChar char="•"/>
            </a:pPr>
            <a:r>
              <a:rPr lang="en-US" dirty="0"/>
              <a:t>PHP</a:t>
            </a:r>
          </a:p>
          <a:p>
            <a:pPr marL="285750" indent="-285750">
              <a:buFont typeface="Arial" panose="020B0604020202020204" pitchFamily="34" charset="0"/>
              <a:buChar char="•"/>
            </a:pPr>
            <a:r>
              <a:rPr lang="en-US" dirty="0"/>
              <a:t>API</a:t>
            </a:r>
          </a:p>
          <a:p>
            <a:pPr marL="285750" indent="-285750">
              <a:buFont typeface="Arial" panose="020B0604020202020204" pitchFamily="34" charset="0"/>
              <a:buChar char="•"/>
            </a:pPr>
            <a:r>
              <a:rPr lang="en-US" dirty="0"/>
              <a:t>Data Structure</a:t>
            </a:r>
          </a:p>
          <a:p>
            <a:pPr marL="285750" indent="-285750">
              <a:buFont typeface="Arial" panose="020B0604020202020204" pitchFamily="34" charset="0"/>
              <a:buChar char="•"/>
            </a:pPr>
            <a:r>
              <a:rPr lang="en-US" dirty="0"/>
              <a:t>Attention to detail</a:t>
            </a:r>
          </a:p>
          <a:p>
            <a:pPr marL="285750" indent="-285750">
              <a:buFont typeface="Arial" panose="020B0604020202020204" pitchFamily="34" charset="0"/>
              <a:buChar char="•"/>
            </a:pPr>
            <a:r>
              <a:rPr lang="en-US" dirty="0"/>
              <a:t>Collaboration</a:t>
            </a:r>
          </a:p>
          <a:p>
            <a:pPr marL="285750" indent="-285750">
              <a:buFont typeface="Arial" panose="020B0604020202020204" pitchFamily="34" charset="0"/>
              <a:buChar char="•"/>
            </a:pPr>
            <a:r>
              <a:rPr lang="en-US" dirty="0"/>
              <a:t>Focus</a:t>
            </a:r>
          </a:p>
          <a:p>
            <a:pPr marL="285750" indent="-285750">
              <a:buFont typeface="Arial" panose="020B0604020202020204" pitchFamily="34" charset="0"/>
              <a:buChar char="•"/>
            </a:pPr>
            <a:r>
              <a:rPr lang="en-US" dirty="0"/>
              <a:t>Software Setup</a:t>
            </a:r>
          </a:p>
          <a:p>
            <a:pPr marL="285750" indent="-285750">
              <a:buFont typeface="Arial" panose="020B0604020202020204" pitchFamily="34" charset="0"/>
              <a:buChar char="•"/>
            </a:pPr>
            <a:r>
              <a:rPr lang="en-US" dirty="0"/>
              <a:t>Data Analysis</a:t>
            </a:r>
          </a:p>
          <a:p>
            <a:pPr marL="285750" indent="-285750">
              <a:buFont typeface="Arial" panose="020B0604020202020204" pitchFamily="34" charset="0"/>
              <a:buChar char="•"/>
            </a:pPr>
            <a:r>
              <a:rPr lang="en-US" dirty="0"/>
              <a:t>Python Programming</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04152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667000" y="-2612205"/>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4" y="442478"/>
            <a:ext cx="10787270" cy="830649"/>
          </a:xfrm>
        </p:spPr>
        <p:txBody>
          <a:bodyPr>
            <a:normAutofit/>
          </a:bodyPr>
          <a:lstStyle/>
          <a:p>
            <a:r>
              <a:rPr lang="en-US" sz="4000" spc="300" dirty="0"/>
              <a:t>references</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a:xfrm>
            <a:off x="702364" y="1892968"/>
            <a:ext cx="11024415" cy="4522554"/>
          </a:xfrm>
        </p:spPr>
        <p:txBody>
          <a:bodyPr/>
          <a:lstStyle/>
          <a:p>
            <a:pPr marL="285750" indent="-285750" algn="l">
              <a:buFont typeface="Arial" panose="020B0604020202020204" pitchFamily="34" charset="0"/>
              <a:buChar char="•"/>
            </a:pPr>
            <a:r>
              <a:rPr lang="en-US" dirty="0" err="1"/>
              <a:t>ZyBook</a:t>
            </a:r>
            <a:endParaRPr lang="en-US" dirty="0"/>
          </a:p>
          <a:p>
            <a:pPr marL="285750" indent="-285750" algn="l">
              <a:buFont typeface="Arial" panose="020B0604020202020204" pitchFamily="34" charset="0"/>
              <a:buChar char="•"/>
            </a:pPr>
            <a:r>
              <a:rPr lang="en-US" dirty="0"/>
              <a:t>Live Instructor lead class</a:t>
            </a:r>
          </a:p>
        </p:txBody>
      </p:sp>
    </p:spTree>
    <p:extLst>
      <p:ext uri="{BB962C8B-B14F-4D97-AF65-F5344CB8AC3E}">
        <p14:creationId xmlns:p14="http://schemas.microsoft.com/office/powerpoint/2010/main" val="92772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165B1904-9ABD-41A2-8CF3-5549264F3F31}"/>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l">
              <a:lnSpc>
                <a:spcPct val="90000"/>
              </a:lnSpc>
              <a:spcBef>
                <a:spcPct val="0"/>
              </a:spcBef>
            </a:pPr>
            <a:r>
              <a:rPr lang="en-US" sz="4800" kern="1200" dirty="0">
                <a:solidFill>
                  <a:srgbClr val="FFFFFF"/>
                </a:solidFill>
                <a:latin typeface="+mj-lt"/>
                <a:ea typeface="+mj-ea"/>
                <a:cs typeface="+mj-cs"/>
              </a:rPr>
              <a:t>Design and library setup</a:t>
            </a:r>
          </a:p>
        </p:txBody>
      </p:sp>
      <p:sp>
        <p:nvSpPr>
          <p:cNvPr id="6" name="TextBox 5">
            <a:extLst>
              <a:ext uri="{FF2B5EF4-FFF2-40B4-BE49-F238E27FC236}">
                <a16:creationId xmlns:a16="http://schemas.microsoft.com/office/drawing/2014/main" id="{C73D2CB5-C1A7-4554-940E-15AFB96AB390}"/>
              </a:ext>
            </a:extLst>
          </p:cNvPr>
          <p:cNvSpPr txBox="1"/>
          <p:nvPr/>
        </p:nvSpPr>
        <p:spPr>
          <a:xfrm>
            <a:off x="1207819" y="4635221"/>
            <a:ext cx="7498436" cy="923330"/>
          </a:xfrm>
          <a:prstGeom prst="rect">
            <a:avLst/>
          </a:prstGeom>
          <a:noFill/>
        </p:spPr>
        <p:txBody>
          <a:bodyPr wrap="square" rtlCol="0">
            <a:spAutoFit/>
          </a:bodyPr>
          <a:lstStyle/>
          <a:p>
            <a:r>
              <a:rPr lang="en-US" dirty="0"/>
              <a:t>Develop a systematic process for the weather data analysis system, develop a flowchart for the IPO, and download the weather observations from NOAA using Python.</a:t>
            </a:r>
          </a:p>
        </p:txBody>
      </p:sp>
    </p:spTree>
    <p:extLst>
      <p:ext uri="{BB962C8B-B14F-4D97-AF65-F5344CB8AC3E}">
        <p14:creationId xmlns:p14="http://schemas.microsoft.com/office/powerpoint/2010/main" val="224591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448721"/>
            <a:ext cx="4707671" cy="1225650"/>
          </a:xfrm>
        </p:spPr>
        <p:txBody>
          <a:bodyPr vert="horz" lIns="91440" tIns="45720" rIns="91440" bIns="45720" rtlCol="0" anchor="b">
            <a:normAutofit/>
          </a:bodyPr>
          <a:lstStyle/>
          <a:p>
            <a:pPr algn="l">
              <a:lnSpc>
                <a:spcPct val="90000"/>
              </a:lnSpc>
            </a:pPr>
            <a:r>
              <a:rPr lang="en-US" sz="3800" kern="1200">
                <a:solidFill>
                  <a:schemeClr val="bg1"/>
                </a:solidFill>
                <a:latin typeface="+mj-lt"/>
                <a:ea typeface="+mj-ea"/>
                <a:cs typeface="+mj-cs"/>
              </a:rPr>
              <a:t>Flowchart</a:t>
            </a:r>
          </a:p>
        </p:txBody>
      </p:sp>
      <p:cxnSp>
        <p:nvCxnSpPr>
          <p:cNvPr id="19"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a:solidFill>
                  <a:schemeClr val="bg1"/>
                </a:solidFill>
              </a:rPr>
              <a:t>Include the following processes:</a:t>
            </a:r>
          </a:p>
          <a:p>
            <a:pPr marL="285750" indent="-228600">
              <a:lnSpc>
                <a:spcPct val="90000"/>
              </a:lnSpc>
              <a:buFont typeface="Arial" panose="020B0604020202020204" pitchFamily="34" charset="0"/>
              <a:buChar char="•"/>
            </a:pPr>
            <a:r>
              <a:rPr lang="en-US" sz="2000">
                <a:solidFill>
                  <a:schemeClr val="bg1"/>
                </a:solidFill>
              </a:rPr>
              <a:t>Install python</a:t>
            </a:r>
          </a:p>
          <a:p>
            <a:pPr marL="285750" indent="-228600">
              <a:lnSpc>
                <a:spcPct val="90000"/>
              </a:lnSpc>
              <a:buFont typeface="Arial" panose="020B0604020202020204" pitchFamily="34" charset="0"/>
              <a:buChar char="•"/>
            </a:pPr>
            <a:r>
              <a:rPr lang="en-US" sz="2000">
                <a:solidFill>
                  <a:schemeClr val="bg1"/>
                </a:solidFill>
              </a:rPr>
              <a:t>Download weather data to a database.</a:t>
            </a:r>
          </a:p>
          <a:p>
            <a:pPr marL="285750" indent="-228600">
              <a:lnSpc>
                <a:spcPct val="90000"/>
              </a:lnSpc>
              <a:buFont typeface="Arial" panose="020B0604020202020204" pitchFamily="34" charset="0"/>
              <a:buChar char="•"/>
            </a:pPr>
            <a:r>
              <a:rPr lang="en-US" sz="2000">
                <a:solidFill>
                  <a:schemeClr val="bg1"/>
                </a:solidFill>
              </a:rPr>
              <a:t>Extract weather data from database into a comma separated file with python</a:t>
            </a:r>
          </a:p>
          <a:p>
            <a:pPr marL="285750" indent="-228600">
              <a:lnSpc>
                <a:spcPct val="90000"/>
              </a:lnSpc>
              <a:buFont typeface="Arial" panose="020B0604020202020204" pitchFamily="34" charset="0"/>
              <a:buChar char="•"/>
            </a:pPr>
            <a:r>
              <a:rPr lang="en-US" sz="2000">
                <a:solidFill>
                  <a:schemeClr val="bg1"/>
                </a:solidFill>
              </a:rPr>
              <a:t>Cleanse weather data</a:t>
            </a:r>
          </a:p>
          <a:p>
            <a:pPr marL="285750" indent="-228600">
              <a:lnSpc>
                <a:spcPct val="90000"/>
              </a:lnSpc>
              <a:buFont typeface="Arial" panose="020B0604020202020204" pitchFamily="34" charset="0"/>
              <a:buChar char="•"/>
            </a:pPr>
            <a:r>
              <a:rPr lang="en-US" sz="2000">
                <a:solidFill>
                  <a:schemeClr val="bg1"/>
                </a:solidFill>
              </a:rPr>
              <a:t>Use Excel to manipulate data</a:t>
            </a:r>
          </a:p>
          <a:p>
            <a:pPr marL="285750" indent="-228600">
              <a:lnSpc>
                <a:spcPct val="90000"/>
              </a:lnSpc>
              <a:buFont typeface="Arial" panose="020B0604020202020204" pitchFamily="34" charset="0"/>
              <a:buChar char="•"/>
            </a:pPr>
            <a:r>
              <a:rPr lang="en-US" sz="2000">
                <a:solidFill>
                  <a:schemeClr val="bg1"/>
                </a:solidFill>
              </a:rPr>
              <a:t>Use python data analytics modules to develop graphical models</a:t>
            </a:r>
          </a:p>
          <a:p>
            <a:pPr marL="285750" indent="-228600">
              <a:lnSpc>
                <a:spcPct val="90000"/>
              </a:lnSpc>
              <a:buFont typeface="Arial" panose="020B0604020202020204" pitchFamily="34" charset="0"/>
              <a:buChar char="•"/>
            </a:pPr>
            <a:endParaRPr lang="en-US" sz="2000">
              <a:solidFill>
                <a:schemeClr val="bg1"/>
              </a:solidFill>
            </a:endParaRPr>
          </a:p>
          <a:p>
            <a:pPr indent="-228600">
              <a:lnSpc>
                <a:spcPct val="90000"/>
              </a:lnSpc>
              <a:buFont typeface="Arial" panose="020B0604020202020204" pitchFamily="34" charset="0"/>
              <a:buChar char="•"/>
            </a:pPr>
            <a:endParaRPr lang="en-US" sz="2000">
              <a:solidFill>
                <a:schemeClr val="bg1"/>
              </a:solidFill>
            </a:endParaRPr>
          </a:p>
          <a:p>
            <a:pPr indent="-228600">
              <a:lnSpc>
                <a:spcPct val="90000"/>
              </a:lnSpc>
              <a:buFont typeface="Arial" panose="020B0604020202020204" pitchFamily="34" charset="0"/>
              <a:buChar char="•"/>
            </a:pPr>
            <a:endParaRPr lang="en-US" sz="2000">
              <a:solidFill>
                <a:schemeClr val="bg1"/>
              </a:solidFill>
            </a:endParaRPr>
          </a:p>
          <a:p>
            <a:pPr indent="-228600">
              <a:lnSpc>
                <a:spcPct val="90000"/>
              </a:lnSpc>
              <a:buFont typeface="Arial" panose="020B0604020202020204" pitchFamily="34" charset="0"/>
              <a:buChar char="•"/>
            </a:pPr>
            <a:endParaRPr lang="en-US" sz="2000">
              <a:solidFill>
                <a:schemeClr val="bg1"/>
              </a:solidFill>
            </a:endParaRPr>
          </a:p>
        </p:txBody>
      </p:sp>
      <p:cxnSp>
        <p:nvCxnSpPr>
          <p:cNvPr id="20"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71AE9E1-D1E1-42A8-B128-541262621EF9}"/>
              </a:ext>
            </a:extLst>
          </p:cNvPr>
          <p:cNvPicPr>
            <a:picLocks noChangeAspect="1"/>
          </p:cNvPicPr>
          <p:nvPr/>
        </p:nvPicPr>
        <p:blipFill>
          <a:blip r:embed="rId2"/>
          <a:stretch>
            <a:fillRect/>
          </a:stretch>
        </p:blipFill>
        <p:spPr>
          <a:xfrm>
            <a:off x="6525453" y="0"/>
            <a:ext cx="1070042" cy="6858000"/>
          </a:xfrm>
          <a:prstGeom prst="rect">
            <a:avLst/>
          </a:prstGeom>
        </p:spPr>
      </p:pic>
    </p:spTree>
    <p:extLst>
      <p:ext uri="{BB962C8B-B14F-4D97-AF65-F5344CB8AC3E}">
        <p14:creationId xmlns:p14="http://schemas.microsoft.com/office/powerpoint/2010/main" val="306461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0" y="448721"/>
            <a:ext cx="4707671" cy="1225650"/>
          </a:xfrm>
        </p:spPr>
        <p:txBody>
          <a:bodyPr vert="horz" lIns="91440" tIns="45720" rIns="91440" bIns="45720" rtlCol="0" anchor="b">
            <a:normAutofit/>
          </a:bodyPr>
          <a:lstStyle/>
          <a:p>
            <a:pPr algn="l">
              <a:lnSpc>
                <a:spcPct val="90000"/>
              </a:lnSpc>
            </a:pPr>
            <a:r>
              <a:rPr lang="en-US" sz="3800" kern="1200" dirty="0">
                <a:solidFill>
                  <a:schemeClr val="bg1"/>
                </a:solidFill>
                <a:latin typeface="+mj-lt"/>
                <a:ea typeface="+mj-ea"/>
                <a:cs typeface="+mj-cs"/>
              </a:rPr>
              <a:t>Software Inventory</a:t>
            </a:r>
          </a:p>
        </p:txBody>
      </p:sp>
      <p:cxnSp>
        <p:nvCxnSpPr>
          <p:cNvPr id="22" name="Straight Connector 1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a:solidFill>
                  <a:schemeClr val="bg1"/>
                </a:solidFill>
              </a:rPr>
              <a:t>Include screenshot of NOAA-SDK library installed</a:t>
            </a:r>
          </a:p>
          <a:p>
            <a:pPr indent="-228600">
              <a:lnSpc>
                <a:spcPct val="90000"/>
              </a:lnSpc>
              <a:buFont typeface="Arial" panose="020B0604020202020204" pitchFamily="34" charset="0"/>
              <a:buChar char="•"/>
            </a:pPr>
            <a:r>
              <a:rPr lang="en-US" sz="2000">
                <a:solidFill>
                  <a:schemeClr val="bg1"/>
                </a:solidFill>
              </a:rPr>
              <a:t>Ensure result "Successfully installed noaa-sdk" of pip install command is visible in your screenshot.</a:t>
            </a:r>
          </a:p>
          <a:p>
            <a:pPr indent="-228600">
              <a:lnSpc>
                <a:spcPct val="90000"/>
              </a:lnSpc>
              <a:buFont typeface="Arial" panose="020B0604020202020204" pitchFamily="34" charset="0"/>
              <a:buChar char="•"/>
            </a:pPr>
            <a:endParaRPr lang="en-US" sz="2000">
              <a:solidFill>
                <a:schemeClr val="bg1"/>
              </a:solidFill>
            </a:endParaRPr>
          </a:p>
          <a:p>
            <a:pPr indent="-228600">
              <a:lnSpc>
                <a:spcPct val="90000"/>
              </a:lnSpc>
              <a:buFont typeface="Arial" panose="020B0604020202020204" pitchFamily="34" charset="0"/>
              <a:buChar char="•"/>
            </a:pPr>
            <a:endParaRPr lang="en-US" sz="2000">
              <a:solidFill>
                <a:schemeClr val="bg1"/>
              </a:solidFill>
            </a:endParaRPr>
          </a:p>
        </p:txBody>
      </p:sp>
      <p:cxnSp>
        <p:nvCxnSpPr>
          <p:cNvPr id="23" name="Straight Connector 1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C7F6613-D388-494B-A82F-3FD2737DF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453" y="332527"/>
            <a:ext cx="5666547" cy="6192946"/>
          </a:xfrm>
          <a:prstGeom prst="rect">
            <a:avLst/>
          </a:prstGeom>
        </p:spPr>
      </p:pic>
    </p:spTree>
    <p:extLst>
      <p:ext uri="{BB962C8B-B14F-4D97-AF65-F5344CB8AC3E}">
        <p14:creationId xmlns:p14="http://schemas.microsoft.com/office/powerpoint/2010/main" val="185730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165B1904-9ABD-41A2-8CF3-5549264F3F31}"/>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l">
              <a:lnSpc>
                <a:spcPct val="90000"/>
              </a:lnSpc>
              <a:spcBef>
                <a:spcPct val="0"/>
              </a:spcBef>
            </a:pPr>
            <a:r>
              <a:rPr lang="en-US" sz="4800" kern="1200">
                <a:solidFill>
                  <a:srgbClr val="FFFFFF"/>
                </a:solidFill>
                <a:latin typeface="+mj-lt"/>
                <a:ea typeface="+mj-ea"/>
                <a:cs typeface="+mj-cs"/>
              </a:rPr>
              <a:t>Downloading weather data</a:t>
            </a:r>
          </a:p>
        </p:txBody>
      </p:sp>
      <p:sp>
        <p:nvSpPr>
          <p:cNvPr id="2" name="TextBox 1">
            <a:extLst>
              <a:ext uri="{FF2B5EF4-FFF2-40B4-BE49-F238E27FC236}">
                <a16:creationId xmlns:a16="http://schemas.microsoft.com/office/drawing/2014/main" id="{0C801A2F-4168-4A3F-B6D2-81AB83483372}"/>
              </a:ext>
            </a:extLst>
          </p:cNvPr>
          <p:cNvSpPr txBox="1"/>
          <p:nvPr/>
        </p:nvSpPr>
        <p:spPr>
          <a:xfrm>
            <a:off x="1138135" y="4727642"/>
            <a:ext cx="6770451" cy="1200329"/>
          </a:xfrm>
          <a:prstGeom prst="rect">
            <a:avLst/>
          </a:prstGeom>
          <a:noFill/>
        </p:spPr>
        <p:txBody>
          <a:bodyPr wrap="square" rtlCol="0">
            <a:spAutoFit/>
          </a:bodyPr>
          <a:lstStyle/>
          <a:p>
            <a:r>
              <a:rPr lang="en-US" dirty="0"/>
              <a:t> Using Python create and run a program to download a data set of recent weather observations for current location, create a database on the computer’s hard drive and store the weather data in a table for later analysis. </a:t>
            </a:r>
          </a:p>
        </p:txBody>
      </p:sp>
    </p:spTree>
    <p:extLst>
      <p:ext uri="{BB962C8B-B14F-4D97-AF65-F5344CB8AC3E}">
        <p14:creationId xmlns:p14="http://schemas.microsoft.com/office/powerpoint/2010/main" val="197245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448721"/>
            <a:ext cx="4707671" cy="1225650"/>
          </a:xfrm>
        </p:spPr>
        <p:txBody>
          <a:bodyPr vert="horz" lIns="91440" tIns="45720" rIns="91440" bIns="45720" rtlCol="0" anchor="b">
            <a:normAutofit/>
          </a:bodyPr>
          <a:lstStyle/>
          <a:p>
            <a:pPr algn="l">
              <a:lnSpc>
                <a:spcPct val="90000"/>
              </a:lnSpc>
            </a:pPr>
            <a:r>
              <a:rPr lang="en-US" sz="3800" kern="1200" dirty="0">
                <a:solidFill>
                  <a:schemeClr val="bg1"/>
                </a:solidFill>
                <a:latin typeface="+mj-lt"/>
                <a:ea typeface="+mj-ea"/>
                <a:cs typeface="+mj-cs"/>
              </a:rPr>
              <a:t>BuildWeatherDb.py Code</a:t>
            </a:r>
          </a:p>
        </p:txBody>
      </p:sp>
      <p:cxnSp>
        <p:nvCxnSpPr>
          <p:cNvPr id="19"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a:solidFill>
                  <a:schemeClr val="bg1"/>
                </a:solidFill>
              </a:rPr>
              <a:t>Screenshot of code in Spyder</a:t>
            </a:r>
          </a:p>
          <a:p>
            <a:pPr indent="-228600">
              <a:lnSpc>
                <a:spcPct val="90000"/>
              </a:lnSpc>
              <a:buFont typeface="Arial" panose="020B0604020202020204" pitchFamily="34" charset="0"/>
              <a:buChar char="•"/>
            </a:pPr>
            <a:r>
              <a:rPr lang="en-US" sz="2000">
                <a:solidFill>
                  <a:schemeClr val="bg1"/>
                </a:solidFill>
              </a:rPr>
              <a:t>Must have your name and date in comments</a:t>
            </a:r>
          </a:p>
          <a:p>
            <a:pPr indent="-228600">
              <a:lnSpc>
                <a:spcPct val="90000"/>
              </a:lnSpc>
              <a:buFont typeface="Arial" panose="020B0604020202020204" pitchFamily="34" charset="0"/>
              <a:buChar char="•"/>
            </a:pPr>
            <a:r>
              <a:rPr lang="en-US" sz="2000">
                <a:solidFill>
                  <a:schemeClr val="bg1"/>
                </a:solidFill>
              </a:rPr>
              <a:t>Must have your zip code</a:t>
            </a:r>
          </a:p>
          <a:p>
            <a:pPr indent="-228600">
              <a:lnSpc>
                <a:spcPct val="90000"/>
              </a:lnSpc>
              <a:buFont typeface="Arial" panose="020B0604020202020204" pitchFamily="34" charset="0"/>
              <a:buChar char="•"/>
            </a:pPr>
            <a:endParaRPr lang="en-US" sz="2000">
              <a:solidFill>
                <a:schemeClr val="bg1"/>
              </a:solidFill>
            </a:endParaRPr>
          </a:p>
        </p:txBody>
      </p:sp>
      <p:cxnSp>
        <p:nvCxnSpPr>
          <p:cNvPr id="20"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with medium confidence">
            <a:extLst>
              <a:ext uri="{FF2B5EF4-FFF2-40B4-BE49-F238E27FC236}">
                <a16:creationId xmlns:a16="http://schemas.microsoft.com/office/drawing/2014/main" id="{25AE8248-432A-4C97-935E-A24835980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050" y="391604"/>
            <a:ext cx="5666547" cy="6044315"/>
          </a:xfrm>
          <a:prstGeom prst="rect">
            <a:avLst/>
          </a:prstGeom>
        </p:spPr>
      </p:pic>
    </p:spTree>
    <p:extLst>
      <p:ext uri="{BB962C8B-B14F-4D97-AF65-F5344CB8AC3E}">
        <p14:creationId xmlns:p14="http://schemas.microsoft.com/office/powerpoint/2010/main" val="44847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020467" y="1397120"/>
            <a:ext cx="4707671" cy="1225650"/>
          </a:xfrm>
        </p:spPr>
        <p:txBody>
          <a:bodyPr vert="horz" lIns="91440" tIns="45720" rIns="91440" bIns="45720" rtlCol="0" anchor="b">
            <a:normAutofit/>
          </a:bodyPr>
          <a:lstStyle/>
          <a:p>
            <a:pPr algn="l">
              <a:lnSpc>
                <a:spcPct val="90000"/>
              </a:lnSpc>
            </a:pPr>
            <a:r>
              <a:rPr lang="en-US" sz="3800">
                <a:solidFill>
                  <a:schemeClr val="bg1"/>
                </a:solidFill>
              </a:rPr>
              <a:t>Python Console</a:t>
            </a:r>
            <a:br>
              <a:rPr lang="en-US" sz="3800">
                <a:solidFill>
                  <a:schemeClr val="bg1"/>
                </a:solidFill>
              </a:rPr>
            </a:br>
            <a:endParaRPr lang="en-US" sz="3800">
              <a:solidFill>
                <a:schemeClr val="bg1"/>
              </a:solidFill>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020468" y="2891752"/>
            <a:ext cx="3675820" cy="2334517"/>
          </a:xfrm>
        </p:spPr>
        <p:txBody>
          <a:bodyPr vert="horz" lIns="91440" tIns="45720" rIns="91440" bIns="45720" rtlCol="0">
            <a:normAutofit/>
          </a:bodyPr>
          <a:lstStyle/>
          <a:p>
            <a:pPr indent="-228600">
              <a:lnSpc>
                <a:spcPct val="90000"/>
              </a:lnSpc>
              <a:buFont typeface="Arial" panose="020B0604020202020204" pitchFamily="34" charset="0"/>
              <a:buChar char="•"/>
            </a:pPr>
            <a:r>
              <a:rPr lang="en-US" sz="2000" dirty="0">
                <a:solidFill>
                  <a:schemeClr val="bg1"/>
                </a:solidFill>
              </a:rPr>
              <a:t>Screenshot of program output in Python console showing program executed  successfully</a:t>
            </a:r>
          </a:p>
          <a:p>
            <a:pPr indent="-228600">
              <a:lnSpc>
                <a:spcPct val="90000"/>
              </a:lnSpc>
              <a:buFont typeface="Arial" panose="020B0604020202020204" pitchFamily="34" charset="0"/>
              <a:buChar char="•"/>
            </a:pPr>
            <a:endParaRPr lang="en-US" sz="2000" dirty="0">
              <a:solidFill>
                <a:schemeClr val="bg1"/>
              </a:solidFill>
            </a:endParaRPr>
          </a:p>
        </p:txBody>
      </p:sp>
      <p:sp>
        <p:nvSpPr>
          <p:cNvPr id="29" name="Rectangle 13">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5">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327A07C-71DD-4FA9-B892-2C4C13A20F9E}"/>
              </a:ext>
            </a:extLst>
          </p:cNvPr>
          <p:cNvPicPr>
            <a:picLocks noChangeAspect="1"/>
          </p:cNvPicPr>
          <p:nvPr/>
        </p:nvPicPr>
        <p:blipFill>
          <a:blip r:embed="rId2"/>
          <a:stretch>
            <a:fillRect/>
          </a:stretch>
        </p:blipFill>
        <p:spPr>
          <a:xfrm>
            <a:off x="5172543" y="1605029"/>
            <a:ext cx="6032118" cy="3571741"/>
          </a:xfrm>
          <a:prstGeom prst="rect">
            <a:avLst/>
          </a:prstGeom>
        </p:spPr>
      </p:pic>
    </p:spTree>
    <p:extLst>
      <p:ext uri="{BB962C8B-B14F-4D97-AF65-F5344CB8AC3E}">
        <p14:creationId xmlns:p14="http://schemas.microsoft.com/office/powerpoint/2010/main" val="414009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12724" y="3433763"/>
            <a:ext cx="3197013" cy="2743200"/>
          </a:xfrm>
        </p:spPr>
        <p:txBody>
          <a:bodyPr vert="horz" lIns="91440" tIns="45720" rIns="91440" bIns="45720" rtlCol="0" anchor="t">
            <a:normAutofit/>
          </a:bodyPr>
          <a:lstStyle/>
          <a:p>
            <a:pPr>
              <a:lnSpc>
                <a:spcPct val="90000"/>
              </a:lnSpc>
            </a:pPr>
            <a:r>
              <a:rPr lang="en-US" sz="4400" kern="1200">
                <a:solidFill>
                  <a:schemeClr val="bg1"/>
                </a:solidFill>
                <a:latin typeface="+mj-lt"/>
                <a:ea typeface="+mj-ea"/>
                <a:cs typeface="+mj-cs"/>
              </a:rPr>
              <a:t>Weather.db File</a:t>
            </a:r>
            <a:br>
              <a:rPr lang="en-US" sz="4400" kern="1200">
                <a:solidFill>
                  <a:schemeClr val="bg1"/>
                </a:solidFill>
                <a:latin typeface="+mj-lt"/>
                <a:ea typeface="+mj-ea"/>
                <a:cs typeface="+mj-cs"/>
              </a:rPr>
            </a:br>
            <a:endParaRPr lang="en-US" sz="4400" kern="1200">
              <a:solidFill>
                <a:schemeClr val="bg1"/>
              </a:solidFill>
              <a:latin typeface="+mj-lt"/>
              <a:ea typeface="+mj-ea"/>
              <a:cs typeface="+mj-cs"/>
            </a:endParaRPr>
          </a:p>
        </p:txBody>
      </p:sp>
      <p:pic>
        <p:nvPicPr>
          <p:cNvPr id="8" name="Picture 7">
            <a:extLst>
              <a:ext uri="{FF2B5EF4-FFF2-40B4-BE49-F238E27FC236}">
                <a16:creationId xmlns:a16="http://schemas.microsoft.com/office/drawing/2014/main" id="{25C1F85F-5E84-4D8F-9A01-C3F314227A74}"/>
              </a:ext>
            </a:extLst>
          </p:cNvPr>
          <p:cNvPicPr>
            <a:picLocks noChangeAspect="1"/>
          </p:cNvPicPr>
          <p:nvPr/>
        </p:nvPicPr>
        <p:blipFill rotWithShape="1">
          <a:blip r:embed="rId2">
            <a:extLst>
              <a:ext uri="{28A0092B-C50C-407E-A947-70E740481C1C}">
                <a14:useLocalDpi xmlns:a14="http://schemas.microsoft.com/office/drawing/2010/main" val="0"/>
              </a:ext>
            </a:extLst>
          </a:blip>
          <a:srcRect t="1" b="40601"/>
          <a:stretch/>
        </p:blipFill>
        <p:spPr>
          <a:xfrm>
            <a:off x="4515122" y="4277463"/>
            <a:ext cx="6529642" cy="742010"/>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330719" y="641615"/>
            <a:ext cx="7289799" cy="5533496"/>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dirty="0">
                <a:solidFill>
                  <a:schemeClr val="bg1"/>
                </a:solidFill>
              </a:rPr>
              <a:t>Screenshot of Windows Explorer showing database file </a:t>
            </a:r>
            <a:r>
              <a:rPr lang="en-US" dirty="0" err="1">
                <a:solidFill>
                  <a:schemeClr val="bg1"/>
                </a:solidFill>
              </a:rPr>
              <a:t>Weather.db</a:t>
            </a:r>
            <a:r>
              <a:rPr lang="en-US" dirty="0">
                <a:solidFill>
                  <a:schemeClr val="bg1"/>
                </a:solidFill>
              </a:rPr>
              <a:t> was created</a:t>
            </a:r>
          </a:p>
          <a:p>
            <a:pPr indent="-228600">
              <a:lnSpc>
                <a:spcPct val="90000"/>
              </a:lnSpc>
              <a:buFont typeface="Arial" panose="020B0604020202020204" pitchFamily="34" charset="0"/>
              <a:buChar char="•"/>
            </a:pPr>
            <a:endParaRPr lang="en-US" dirty="0"/>
          </a:p>
        </p:txBody>
      </p:sp>
    </p:spTree>
    <p:extLst>
      <p:ext uri="{BB962C8B-B14F-4D97-AF65-F5344CB8AC3E}">
        <p14:creationId xmlns:p14="http://schemas.microsoft.com/office/powerpoint/2010/main" val="152368138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D9F223-918A-45AF-9B53-56AB9E5E2182}">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1B7E2D32-4FDD-4266-880C-17595B801432}">
  <ds:schemaRefs>
    <ds:schemaRef ds:uri="http://schemas.microsoft.com/sharepoint/v3/contenttype/forms"/>
  </ds:schemaRefs>
</ds:datastoreItem>
</file>

<file path=customXml/itemProps3.xml><?xml version="1.0" encoding="utf-8"?>
<ds:datastoreItem xmlns:ds="http://schemas.openxmlformats.org/officeDocument/2006/customXml" ds:itemID="{55BB9993-D5F9-46FA-B2E5-80E3632E9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148</TotalTime>
  <Words>668</Words>
  <Application>Microsoft Office PowerPoint</Application>
  <PresentationFormat>Widescreen</PresentationFormat>
  <Paragraphs>84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Weather Data Analysis System</vt:lpstr>
      <vt:lpstr>This project aimed to develop a software system to download weather data from a cloud source, store it, and extract it using programming and data analytics to analyze data and develop charts and predictions. </vt:lpstr>
      <vt:lpstr>Design and library setup</vt:lpstr>
      <vt:lpstr>Flowchart</vt:lpstr>
      <vt:lpstr>Software Inventory</vt:lpstr>
      <vt:lpstr>Downloading weather data</vt:lpstr>
      <vt:lpstr>BuildWeatherDb.py Code</vt:lpstr>
      <vt:lpstr>Python Console </vt:lpstr>
      <vt:lpstr>Weather.db File </vt:lpstr>
      <vt:lpstr>Querying the database with sql</vt:lpstr>
      <vt:lpstr>Query to retrieve all columns and all rows</vt:lpstr>
      <vt:lpstr>Query to retrieve lowest and highest temperatures </vt:lpstr>
      <vt:lpstr>Query to retrieve all clear days </vt:lpstr>
      <vt:lpstr>Querying and manipulating data with sql and python</vt:lpstr>
      <vt:lpstr>Python code</vt:lpstr>
      <vt:lpstr>Retrieve and Convert Data to CSV Format</vt:lpstr>
      <vt:lpstr>Temperature and Humidity Chart </vt:lpstr>
      <vt:lpstr>Develop graphical models and interpret results</vt:lpstr>
      <vt:lpstr>Plot #1</vt:lpstr>
      <vt:lpstr>Plot #2 </vt:lpstr>
      <vt:lpstr>Analysis </vt:lpstr>
      <vt:lpstr>Prediction </vt:lpstr>
      <vt:lpstr>conclusion</vt:lpstr>
      <vt:lpstr>Challenges</vt:lpstr>
      <vt:lpstr>Career skills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Fabrikam Technology Inc.</dc:title>
  <dc:creator>Epps, Maricia</dc:creator>
  <cp:lastModifiedBy>Maricia Epps</cp:lastModifiedBy>
  <cp:revision>2</cp:revision>
  <dcterms:created xsi:type="dcterms:W3CDTF">2022-02-23T17:26:01Z</dcterms:created>
  <dcterms:modified xsi:type="dcterms:W3CDTF">2022-02-23T20:23:54Z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